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89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5" r:id="rId3"/>
    <p:sldId id="318" r:id="rId4"/>
    <p:sldId id="306" r:id="rId5"/>
    <p:sldId id="309" r:id="rId6"/>
    <p:sldId id="314" r:id="rId7"/>
    <p:sldId id="310" r:id="rId8"/>
    <p:sldId id="291" r:id="rId9"/>
    <p:sldId id="311" r:id="rId10"/>
    <p:sldId id="312" r:id="rId11"/>
    <p:sldId id="313" r:id="rId12"/>
    <p:sldId id="297" r:id="rId13"/>
    <p:sldId id="315" r:id="rId14"/>
    <p:sldId id="317" r:id="rId15"/>
    <p:sldId id="260" r:id="rId16"/>
  </p:sldIdLst>
  <p:sldSz cx="9144000" cy="5143500" type="screen16x9"/>
  <p:notesSz cx="7010400" cy="92964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41" userDrawn="1">
          <p15:clr>
            <a:srgbClr val="A4A3A4"/>
          </p15:clr>
        </p15:guide>
        <p15:guide id="2" pos="5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50"/>
    <a:srgbClr val="001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405" autoAdjust="0"/>
  </p:normalViewPr>
  <p:slideViewPr>
    <p:cSldViewPr>
      <p:cViewPr varScale="1">
        <p:scale>
          <a:sx n="117" d="100"/>
          <a:sy n="117" d="100"/>
        </p:scale>
        <p:origin x="101" y="77"/>
      </p:cViewPr>
      <p:guideLst>
        <p:guide orient="horz" pos="2641"/>
        <p:guide pos="521"/>
      </p:guideLst>
    </p:cSldViewPr>
  </p:slideViewPr>
  <p:outlineViewPr>
    <p:cViewPr>
      <p:scale>
        <a:sx n="33" d="100"/>
        <a:sy n="33" d="100"/>
      </p:scale>
      <p:origin x="264" y="2393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74" d="100"/>
          <a:sy n="74" d="100"/>
        </p:scale>
        <p:origin x="-2568" y="-78"/>
      </p:cViewPr>
      <p:guideLst>
        <p:guide orient="horz" pos="2928"/>
        <p:guide pos="22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DA5D2A7-318F-BDAA-74DC-6CEF3A30C77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defTabSz="881063" eaLnBrk="1" hangingPunct="1">
              <a:defRPr sz="1200"/>
            </a:lvl1pPr>
          </a:lstStyle>
          <a:p>
            <a:pPr>
              <a:defRPr/>
            </a:pPr>
            <a:endParaRPr lang="fr-CA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C5965B4-C0D0-5A3E-055F-2E52796F36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200" smtClean="0"/>
            </a:lvl1pPr>
          </a:lstStyle>
          <a:p>
            <a:pPr>
              <a:defRPr/>
            </a:pPr>
            <a:fld id="{D97A29AA-8A3B-E64C-B6D5-AE6B3F4AEEB5}" type="datetimeFigureOut">
              <a:rPr lang="fr-CA" altLang="fr-FR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2024-08-29</a:t>
            </a:fld>
            <a:endParaRPr lang="fr-CA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591618-9B12-02E0-CE8A-3CEC487741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defTabSz="881063" eaLnBrk="1" hangingPunct="1">
              <a:defRPr sz="1200"/>
            </a:lvl1pPr>
          </a:lstStyle>
          <a:p>
            <a:pPr>
              <a:defRPr/>
            </a:pPr>
            <a:endParaRPr lang="fr-CA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2C14BB-BA70-6E86-15DF-6BFC8CBEF8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200" smtClean="0"/>
            </a:lvl1pPr>
          </a:lstStyle>
          <a:p>
            <a:pPr>
              <a:defRPr/>
            </a:pPr>
            <a:fld id="{E1701375-E31F-E84B-A47C-45276F12FFEE}" type="slidenum">
              <a:rPr lang="fr-CA" altLang="fr-FR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‹N°›</a:t>
            </a:fld>
            <a:endParaRPr lang="fr-CA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B1B0A20-7010-2CC9-022F-E4B39FE4DFC0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4" tIns="46586" rIns="93174" bIns="46586" numCol="1" anchor="t" anchorCtr="0" compatLnSpc="1">
            <a:prstTxWarp prst="textNoShape">
              <a:avLst/>
            </a:prstTxWarp>
          </a:bodyPr>
          <a:lstStyle>
            <a:lvl1pPr defTabSz="881063" eaLnBrk="1" hangingPunct="1">
              <a:defRPr sz="13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CA" alt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A5553EB-10DF-EB17-0A3C-24BE69DAAA14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4" tIns="46586" rIns="93174" bIns="46586" numCol="1" anchor="t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300" b="0" i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93828989-932B-B347-88F4-3D76AE640C21}" type="datetimeFigureOut">
              <a:rPr lang="fr-CA" altLang="fr-FR" smtClean="0"/>
              <a:pPr>
                <a:defRPr/>
              </a:pPr>
              <a:t>2024-08-29</a:t>
            </a:fld>
            <a:endParaRPr lang="fr-CA" altLang="fr-FR" dirty="0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C890B181-4D49-BE9B-00FF-497A889313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4" tIns="48331" rIns="96664" bIns="48331" rtlCol="0" anchor="ctr"/>
          <a:lstStyle/>
          <a:p>
            <a:pPr lvl="0"/>
            <a:endParaRPr lang="fr-CA" noProof="0" dirty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2CE69383-D876-E92E-FF51-ADB30E3DB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4" tIns="46586" rIns="93174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  <a:endParaRPr lang="fr-CA" alt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A68B43-F011-58B2-18CC-8E8E8A6F90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676275" y="8831263"/>
            <a:ext cx="2362200" cy="463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4" tIns="46586" rIns="93174" bIns="46586" numCol="1" anchor="t" anchorCtr="0" compatLnSpc="1">
            <a:prstTxWarp prst="textNoShape">
              <a:avLst/>
            </a:prstTxWarp>
          </a:bodyPr>
          <a:lstStyle>
            <a:lvl1pPr defTabSz="881063" eaLnBrk="1" hangingPunct="1">
              <a:defRPr sz="13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CA" alt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0A78ED-1372-71C9-7DB3-472D1D0F0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2365375" cy="463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4" tIns="46586" rIns="93174" bIns="46586" numCol="1" anchor="t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100" b="0" i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AE6D54A3-41F1-064D-AD7F-BBD5A3BA4DFB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8C56B16-803C-EC78-2E2E-12149A2AE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207272F-0779-DFF9-115B-0763E9209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CA" altLang="fr-FR" b="1"/>
              <a:t>Présentation SIM/SPVM</a:t>
            </a:r>
          </a:p>
          <a:p>
            <a:pPr eaLnBrk="1" hangingPunct="1"/>
            <a:endParaRPr lang="fr-CA" altLang="fr-FR" b="1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>
                <a:solidFill>
                  <a:srgbClr val="000000"/>
                </a:solidFill>
              </a:rPr>
              <a:t>Présenter l’objectif.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>
                <a:solidFill>
                  <a:srgbClr val="000000"/>
                </a:solidFill>
              </a:rPr>
              <a:t>Expliquer l’origine. ( Dan ET moi + équipe 5 ET 5-3 )</a:t>
            </a:r>
          </a:p>
          <a:p>
            <a:pPr eaLnBrk="1" hangingPunct="1"/>
            <a:endParaRPr lang="fr-CA" altLang="fr-FR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'image des diapositives 1">
            <a:extLst>
              <a:ext uri="{FF2B5EF4-FFF2-40B4-BE49-F238E27FC236}">
                <a16:creationId xmlns:a16="http://schemas.microsoft.com/office/drawing/2014/main" id="{450B99D6-D3E1-2080-D498-B19E0B505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7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ce réservé des notes 2">
            <a:extLst>
              <a:ext uri="{FF2B5EF4-FFF2-40B4-BE49-F238E27FC236}">
                <a16:creationId xmlns:a16="http://schemas.microsoft.com/office/drawing/2014/main" id="{8B764971-ABCF-7E26-08DF-55C45EB86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A" altLang="fr-FR"/>
          </a:p>
        </p:txBody>
      </p:sp>
      <p:sp>
        <p:nvSpPr>
          <p:cNvPr id="11268" name="Espace réservé du numéro de diapositive 3">
            <a:extLst>
              <a:ext uri="{FF2B5EF4-FFF2-40B4-BE49-F238E27FC236}">
                <a16:creationId xmlns:a16="http://schemas.microsoft.com/office/drawing/2014/main" id="{CAC66BBB-62D9-0F03-8EB6-1C5AE6364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1FDAD6-5403-CA41-B07E-FB3AF80F3D21}" type="slidenum">
              <a:rPr lang="fr-CA" altLang="fr-FR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endParaRPr lang="fr-CA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6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9" y="209551"/>
            <a:ext cx="7273179" cy="688181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4292B60-4B76-58D6-2CB9-ADD9B8813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43ED857-4CB4-6FC6-CA05-C33A00A7AE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C3DCEEA-58AB-3C4C-9BCD-E521E6813795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60243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re. 2 contenu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9" y="209551"/>
            <a:ext cx="7983537" cy="688181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7200" y="2953942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D5593B2-14CB-4C9E-2F8B-4A3897B41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97C1EFE-A61F-BBA7-1C43-338F4293D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647D1272-DB85-7A44-842F-388493E655D8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21555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9" y="209551"/>
            <a:ext cx="7983537" cy="688181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48ADC7-58C9-5BB4-88A3-58EA69A88F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BBB802-AA56-FBF0-79EF-96DFE130E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23E0A6B5-B528-2E44-A0E7-6ADC5F346AFE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24486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FEAB2FB-5F2F-762C-AC1D-20D3851B2812}"/>
              </a:ext>
            </a:extLst>
          </p:cNvPr>
          <p:cNvSpPr txBox="1">
            <a:spLocks/>
          </p:cNvSpPr>
          <p:nvPr userDrawn="1"/>
        </p:nvSpPr>
        <p:spPr>
          <a:xfrm>
            <a:off x="457200" y="205979"/>
            <a:ext cx="8229600" cy="47505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CA" sz="32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8676540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9563A7EF-B507-0D67-8658-654F9A1057B7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47505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CA" sz="32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sz="320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B1B9A06-B2E7-4FE7-6D0C-526C6727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25" r:id="rId2"/>
    <p:sldLayoutId id="2147483926" r:id="rId3"/>
    <p:sldLayoutId id="2147483944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2C5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F0D5D95-E0B7-C69E-0CE6-F9A1A6635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1F1C3DF1-2AE9-938A-0B99-EAC88B824F57}"/>
              </a:ext>
            </a:extLst>
          </p:cNvPr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539552" y="821988"/>
            <a:ext cx="6275040" cy="10465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CA" altLang="fr-FR" sz="6000" b="1" dirty="0">
                <a:solidFill>
                  <a:schemeClr val="bg1"/>
                </a:solidFill>
              </a:rPr>
              <a:t>Présentation du SIM</a:t>
            </a:r>
            <a:br>
              <a:rPr lang="fr-CA" altLang="fr-FR" b="1" dirty="0">
                <a:solidFill>
                  <a:schemeClr val="bg1"/>
                </a:solidFill>
              </a:rPr>
            </a:br>
            <a:r>
              <a:rPr lang="fr-CA" altLang="fr-FR" sz="3600" b="0" i="1" dirty="0">
                <a:solidFill>
                  <a:schemeClr val="bg1"/>
                </a:solidFill>
              </a:rPr>
              <a:t>pour le Village de Senneville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E3008AB-D2B6-564B-851F-47CD0A6100FF}"/>
              </a:ext>
            </a:extLst>
          </p:cNvPr>
          <p:cNvCxnSpPr/>
          <p:nvPr/>
        </p:nvCxnSpPr>
        <p:spPr>
          <a:xfrm>
            <a:off x="683568" y="1470060"/>
            <a:ext cx="568863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7">
            <a:extLst>
              <a:ext uri="{FF2B5EF4-FFF2-40B4-BE49-F238E27FC236}">
                <a16:creationId xmlns:a16="http://schemas.microsoft.com/office/drawing/2014/main" id="{6A75A592-6C81-7EDA-0D06-82AFC62B1C3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39" y="627534"/>
            <a:ext cx="1328632" cy="13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CASERNE 59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ille de Montréal (35 Pierce) - MAXIMETAL">
            <a:extLst>
              <a:ext uri="{FF2B5EF4-FFF2-40B4-BE49-F238E27FC236}">
                <a16:creationId xmlns:a16="http://schemas.microsoft.com/office/drawing/2014/main" id="{EF53D24D-AF6F-7C25-4FAE-113615C1B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2769" r="564" b="4623"/>
          <a:stretch/>
        </p:blipFill>
        <p:spPr bwMode="auto">
          <a:xfrm>
            <a:off x="87397" y="1322240"/>
            <a:ext cx="2160240" cy="11775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EF3F89-A2D5-F913-1F2B-0B94C1F7F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" r="4830"/>
          <a:stretch/>
        </p:blipFill>
        <p:spPr>
          <a:xfrm>
            <a:off x="87397" y="2571750"/>
            <a:ext cx="2160240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feu, transport, véhicule, roue&#10;&#10;Description générée automatiquement">
            <a:extLst>
              <a:ext uri="{FF2B5EF4-FFF2-40B4-BE49-F238E27FC236}">
                <a16:creationId xmlns:a16="http://schemas.microsoft.com/office/drawing/2014/main" id="{D7C88D52-7549-75D3-5177-F43F36FA6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3" y="4011910"/>
            <a:ext cx="2181967" cy="1274901"/>
          </a:xfrm>
          <a:prstGeom prst="rect">
            <a:avLst/>
          </a:prstGeom>
        </p:spPr>
      </p:pic>
      <p:pic>
        <p:nvPicPr>
          <p:cNvPr id="7" name="Image 6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69E837CC-1B9A-BA62-C33F-A2E2B9C4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20" y="1397485"/>
            <a:ext cx="6408712" cy="38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CASERNE 52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ille de Montréal (35 Pierce) - MAXIMETAL">
            <a:extLst>
              <a:ext uri="{FF2B5EF4-FFF2-40B4-BE49-F238E27FC236}">
                <a16:creationId xmlns:a16="http://schemas.microsoft.com/office/drawing/2014/main" id="{EF53D24D-AF6F-7C25-4FAE-113615C1B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2769" r="564" b="4623"/>
          <a:stretch/>
        </p:blipFill>
        <p:spPr bwMode="auto">
          <a:xfrm>
            <a:off x="87397" y="1322240"/>
            <a:ext cx="2160240" cy="11775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EF3F89-A2D5-F913-1F2B-0B94C1F7F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" r="4830"/>
          <a:stretch/>
        </p:blipFill>
        <p:spPr>
          <a:xfrm>
            <a:off x="87397" y="2571750"/>
            <a:ext cx="2160240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60150777-EDF8-4DED-C253-36476C455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97484"/>
            <a:ext cx="6552728" cy="36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2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54CC1FCE-03CA-1697-C293-D0DA26FB8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4" y="1856216"/>
            <a:ext cx="1576041" cy="59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172EE8FD-F4E6-C185-8A12-B572CB8DA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0624" r="3950" b="4616"/>
          <a:stretch/>
        </p:blipFill>
        <p:spPr bwMode="auto">
          <a:xfrm>
            <a:off x="3178316" y="597357"/>
            <a:ext cx="1390636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347C645-213C-EFA6-3FAB-1A4A4E43A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r="3950" b="6567"/>
          <a:stretch/>
        </p:blipFill>
        <p:spPr bwMode="auto">
          <a:xfrm>
            <a:off x="2991442" y="1582662"/>
            <a:ext cx="1476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9440B70-E19B-46AF-080C-F1F8B3C0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4781"/>
            <a:ext cx="1581286" cy="8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4AE6FFF4-8631-7F04-D910-D8FED6B3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35" y="767556"/>
            <a:ext cx="1573420" cy="83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96F5787B-F0B9-4274-E6B0-C5FBDE963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29" y="892539"/>
            <a:ext cx="1576041" cy="59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24B03D2E-FDE2-C2D3-6823-6D66D4A9A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76057" y="16311"/>
            <a:ext cx="4067944" cy="68818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CA" altLang="fr-FR" dirty="0"/>
              <a:t>INCENDIES DE BÂTIMENT</a:t>
            </a:r>
          </a:p>
        </p:txBody>
      </p:sp>
      <p:sp>
        <p:nvSpPr>
          <p:cNvPr id="10249" name="Text Box 23">
            <a:extLst>
              <a:ext uri="{FF2B5EF4-FFF2-40B4-BE49-F238E27FC236}">
                <a16:creationId xmlns:a16="http://schemas.microsoft.com/office/drawing/2014/main" id="{F74F39B0-01A9-5285-5909-3ABBD2AF9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0" y="744444"/>
            <a:ext cx="367037" cy="18462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vert270" wrap="square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A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Appel initial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B92E81E6-A0C2-F9A2-B4AD-4B712164FDD9}"/>
              </a:ext>
            </a:extLst>
          </p:cNvPr>
          <p:cNvCxnSpPr>
            <a:cxnSpLocks/>
          </p:cNvCxnSpPr>
          <p:nvPr/>
        </p:nvCxnSpPr>
        <p:spPr>
          <a:xfrm>
            <a:off x="287340" y="483518"/>
            <a:ext cx="47887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3">
            <a:extLst>
              <a:ext uri="{FF2B5EF4-FFF2-40B4-BE49-F238E27FC236}">
                <a16:creationId xmlns:a16="http://schemas.microsoft.com/office/drawing/2014/main" id="{6BC7FC21-E739-B28A-E809-C34A2614A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0" y="2755487"/>
            <a:ext cx="367037" cy="118441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vert270" wrap="square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A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Complété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9469C51-BB76-5C97-FDFD-BFF0F385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4" y="3083612"/>
            <a:ext cx="1576041" cy="59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7D91047-86C7-5B01-D048-47FCD82E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31" y="3086377"/>
            <a:ext cx="1576041" cy="59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EA13B63-9FB6-9F6B-5256-ABDA91BC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98" y="3090991"/>
            <a:ext cx="1576041" cy="59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119F6-8D20-EEE2-A932-3FFC11EF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91" y="2944073"/>
            <a:ext cx="1581286" cy="8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3">
            <a:extLst>
              <a:ext uri="{FF2B5EF4-FFF2-40B4-BE49-F238E27FC236}">
                <a16:creationId xmlns:a16="http://schemas.microsoft.com/office/drawing/2014/main" id="{6C4D2DFB-1C69-E3F6-6AA5-C58DD461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0" y="4060585"/>
            <a:ext cx="367037" cy="9594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vert270" wrap="square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A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10-07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13840F-D5A7-AF27-9A18-27D6CA47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86" y="4086598"/>
            <a:ext cx="1581285" cy="8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9FE8A0D9-8B09-B203-DA2F-AAE60E79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60" y="4086599"/>
            <a:ext cx="1573418" cy="83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378D8BF7-2CEA-085A-483E-17C3E817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73" y="4015161"/>
            <a:ext cx="1956282" cy="8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 descr="Une image contenant transport, véhicule, feu, truck&#10;&#10;Description générée automatiquement">
            <a:extLst>
              <a:ext uri="{FF2B5EF4-FFF2-40B4-BE49-F238E27FC236}">
                <a16:creationId xmlns:a16="http://schemas.microsoft.com/office/drawing/2014/main" id="{1EBCCD44-623F-E102-406B-4ACB54788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29" y="2904004"/>
            <a:ext cx="959115" cy="73228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0925FB6-4715-EB62-196F-1C9E61266C12}"/>
              </a:ext>
            </a:extLst>
          </p:cNvPr>
          <p:cNvSpPr txBox="1"/>
          <p:nvPr/>
        </p:nvSpPr>
        <p:spPr>
          <a:xfrm>
            <a:off x="8550192" y="4825623"/>
            <a:ext cx="593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dirty="0"/>
              <a:t>X 2</a:t>
            </a:r>
          </a:p>
        </p:txBody>
      </p:sp>
      <p:pic>
        <p:nvPicPr>
          <p:cNvPr id="28" name="Image 27" descr="Une image contenant transport, véhicule, feu, truck&#10;&#10;Description générée automatiquement">
            <a:extLst>
              <a:ext uri="{FF2B5EF4-FFF2-40B4-BE49-F238E27FC236}">
                <a16:creationId xmlns:a16="http://schemas.microsoft.com/office/drawing/2014/main" id="{794C8504-11F5-8361-2893-F70845DF42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79" y="791435"/>
            <a:ext cx="959115" cy="732286"/>
          </a:xfrm>
          <a:prstGeom prst="rect">
            <a:avLst/>
          </a:prstGeom>
        </p:spPr>
      </p:pic>
      <p:pic>
        <p:nvPicPr>
          <p:cNvPr id="3" name="Image 2" descr="Une image contenant transport, véhicule, feu, truck&#10;&#10;Description générée automatiquement">
            <a:extLst>
              <a:ext uri="{FF2B5EF4-FFF2-40B4-BE49-F238E27FC236}">
                <a16:creationId xmlns:a16="http://schemas.microsoft.com/office/drawing/2014/main" id="{A63B49B3-7300-54D8-DB04-6DE37D6F2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45" y="2904004"/>
            <a:ext cx="959115" cy="732286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9137A2A6-2F06-256B-65B0-BF34F4890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07" y="4086597"/>
            <a:ext cx="1581285" cy="8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1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animBg="1"/>
      <p:bldP spid="1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INTERVENTION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oogle Shape;211;p44">
            <a:extLst>
              <a:ext uri="{FF2B5EF4-FFF2-40B4-BE49-F238E27FC236}">
                <a16:creationId xmlns:a16="http://schemas.microsoft.com/office/drawing/2014/main" id="{6AB351D0-2EBA-2170-8170-E0A0F1727C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90" y="1322239"/>
            <a:ext cx="6985146" cy="3766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977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PRÉSENTATION DU SIM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oogle Shape;248;p49">
            <a:extLst>
              <a:ext uri="{FF2B5EF4-FFF2-40B4-BE49-F238E27FC236}">
                <a16:creationId xmlns:a16="http://schemas.microsoft.com/office/drawing/2014/main" id="{98D54C4F-14BB-0656-C81D-2569E7C729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86" t="1912" r="1692" b="1009"/>
          <a:stretch/>
        </p:blipFill>
        <p:spPr>
          <a:xfrm>
            <a:off x="755576" y="1134827"/>
            <a:ext cx="3162550" cy="35716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Google Shape;249;p49">
            <a:extLst>
              <a:ext uri="{FF2B5EF4-FFF2-40B4-BE49-F238E27FC236}">
                <a16:creationId xmlns:a16="http://schemas.microsoft.com/office/drawing/2014/main" id="{BD775051-51E8-5A4C-9FA6-A933A190B5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960" y="1563638"/>
            <a:ext cx="3961524" cy="31068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39989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CAF731-CE18-DA9B-8A7D-2ECBFFBAB0D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9F25502-8411-B0A6-FD56-83945887CA72}"/>
              </a:ext>
            </a:extLst>
          </p:cNvPr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3291830"/>
            <a:ext cx="9144000" cy="1046560"/>
          </a:xfrm>
        </p:spPr>
        <p:txBody>
          <a:bodyPr/>
          <a:lstStyle/>
          <a:p>
            <a:pPr algn="ctr" eaLnBrk="1" hangingPunct="1"/>
            <a:r>
              <a:rPr lang="fr-CA" altLang="fr-FR" dirty="0">
                <a:solidFill>
                  <a:schemeClr val="bg1"/>
                </a:solidFill>
              </a:rPr>
              <a:t>Merci de votre collaboration!</a:t>
            </a:r>
          </a:p>
        </p:txBody>
      </p:sp>
      <p:pic>
        <p:nvPicPr>
          <p:cNvPr id="3" name="Image 7">
            <a:extLst>
              <a:ext uri="{FF2B5EF4-FFF2-40B4-BE49-F238E27FC236}">
                <a16:creationId xmlns:a16="http://schemas.microsoft.com/office/drawing/2014/main" id="{5B6569FC-2F91-74F4-0544-BE49953AE6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7654"/>
            <a:ext cx="1328632" cy="13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0BE8B6-ACE5-A6BC-C8C8-AA0F49B0E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196" name="Rectangle 5">
            <a:extLst>
              <a:ext uri="{FF2B5EF4-FFF2-40B4-BE49-F238E27FC236}">
                <a16:creationId xmlns:a16="http://schemas.microsoft.com/office/drawing/2014/main" id="{9CC04FAC-8C28-43F4-6A9A-7D053B4CF3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1640" y="987574"/>
            <a:ext cx="6552728" cy="3312368"/>
          </a:xfrm>
          <a:prstGeom prst="rect">
            <a:avLst/>
          </a:prstGeom>
          <a:solidFill>
            <a:schemeClr val="bg1">
              <a:alpha val="5779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0" rIns="180000" bIns="0">
            <a:no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None/>
            </a:pPr>
            <a:r>
              <a:rPr lang="fr-CA" altLang="fr-FR" sz="2800" b="1" dirty="0">
                <a:solidFill>
                  <a:schemeClr val="tx2"/>
                </a:solidFill>
              </a:rPr>
              <a:t>CONTENU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VIDÉO / PRESENTATION DU SIM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STATISTIQUES VILLAGE DE SENNEVILLE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LA DIVISION 1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CASERNES AVOISINANTES ET VÉHICULES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ACHEMINEMENT DES RESSOURCES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QUESTIONS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endParaRPr lang="fr-CA" altLang="fr-FR" sz="1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LE SIM EN 4 CENTRES DE SERVICE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41CB39DB-A1A8-6136-7396-F3B3ADBE83F0}"/>
              </a:ext>
            </a:extLst>
          </p:cNvPr>
          <p:cNvSpPr txBox="1">
            <a:spLocks/>
          </p:cNvSpPr>
          <p:nvPr/>
        </p:nvSpPr>
        <p:spPr>
          <a:xfrm>
            <a:off x="1043608" y="1419622"/>
            <a:ext cx="6552728" cy="3312368"/>
          </a:xfrm>
          <a:prstGeom prst="rect">
            <a:avLst/>
          </a:prstGeom>
          <a:solidFill>
            <a:schemeClr val="bg1">
              <a:alpha val="5779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0" rIns="180000" bIns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fr-CA" altLang="fr-FR" sz="2800" b="1" dirty="0">
                <a:solidFill>
                  <a:schemeClr val="tx2"/>
                </a:solidFill>
              </a:rPr>
              <a:t>Le SIM c’est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LES OPÉRATIONS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LA PRÉVENTION ET LA GESTION DES RISQUES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LA SÉCURITÉ CIVILE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r>
              <a:rPr lang="fr-CA" altLang="fr-FR" sz="1800" b="1" dirty="0">
                <a:solidFill>
                  <a:schemeClr val="tx2"/>
                </a:solidFill>
              </a:rPr>
              <a:t>LE SOUTIENT STRATÉGIQUE ET TECHNIQUE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endParaRPr lang="fr-CA" altLang="fr-FR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2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STATISTIQUES VILLAGE DE SENNEVILLE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19B24A84-BEF2-DAF5-152A-52A4D0E1719A}"/>
              </a:ext>
            </a:extLst>
          </p:cNvPr>
          <p:cNvSpPr txBox="1">
            <a:spLocks/>
          </p:cNvSpPr>
          <p:nvPr/>
        </p:nvSpPr>
        <p:spPr>
          <a:xfrm>
            <a:off x="1043608" y="1419622"/>
            <a:ext cx="6552728" cy="3312368"/>
          </a:xfrm>
          <a:prstGeom prst="rect">
            <a:avLst/>
          </a:prstGeom>
          <a:solidFill>
            <a:schemeClr val="bg1">
              <a:alpha val="5779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0" rIns="180000" bIns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fr-CA" altLang="fr-FR" sz="4400" b="1" dirty="0">
                <a:solidFill>
                  <a:schemeClr val="tx2"/>
                </a:solidFill>
              </a:rPr>
              <a:t>Le SIM répond à combien  d’appels annuellement au  village de Senneville ?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</a:pPr>
            <a:endParaRPr lang="fr-CA" altLang="fr-FR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3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STATISTIQUES VILLAGE DE SENNEVILLE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oogle Shape;179;p40">
            <a:extLst>
              <a:ext uri="{FF2B5EF4-FFF2-40B4-BE49-F238E27FC236}">
                <a16:creationId xmlns:a16="http://schemas.microsoft.com/office/drawing/2014/main" id="{C7B2759E-7E2A-B18F-F41F-4BF5E7CB9A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1136502"/>
            <a:ext cx="7200800" cy="36977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90490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STATISTIQUES VILLAGE DE SENNEVILLE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E20A63E4-D456-FDE2-DEE1-DBA6FDDC8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73382"/>
            <a:ext cx="5904656" cy="27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3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DIVISION 1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oogle Shape;203;p43">
            <a:extLst>
              <a:ext uri="{FF2B5EF4-FFF2-40B4-BE49-F238E27FC236}">
                <a16:creationId xmlns:a16="http://schemas.microsoft.com/office/drawing/2014/main" id="{A9E37013-A8CF-65FB-42A9-EE09A19448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1482062"/>
            <a:ext cx="7413250" cy="335326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4162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DIVISION 1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94112F-499C-6798-B36D-E90213013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15766"/>
            <a:ext cx="3837516" cy="1720266"/>
          </a:xfrm>
          <a:prstGeom prst="rect">
            <a:avLst/>
          </a:prstGeom>
        </p:spPr>
      </p:pic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0609677-BEE2-AE3B-F112-AB952905A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43817"/>
            <a:ext cx="7056784" cy="3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23D2B-DA94-7605-0A1C-5682760845F1}"/>
              </a:ext>
            </a:extLst>
          </p:cNvPr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Titre 1">
            <a:extLst>
              <a:ext uri="{FF2B5EF4-FFF2-40B4-BE49-F238E27FC236}">
                <a16:creationId xmlns:a16="http://schemas.microsoft.com/office/drawing/2014/main" id="{74CE6C11-9422-BACC-DB5D-039DC0A8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>
                <a:solidFill>
                  <a:schemeClr val="bg1"/>
                </a:solidFill>
              </a:rPr>
              <a:t>CASERNE 51</a:t>
            </a: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A4BA87E7-1C67-58AB-1C56-8D77B174F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34306"/>
            <a:ext cx="1163820" cy="11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plein air, ciel, route, nuage&#10;&#10;Description générée automatiquement">
            <a:extLst>
              <a:ext uri="{FF2B5EF4-FFF2-40B4-BE49-F238E27FC236}">
                <a16:creationId xmlns:a16="http://schemas.microsoft.com/office/drawing/2014/main" id="{FCB91844-85AD-E604-BCA8-30C496744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97485"/>
            <a:ext cx="6624736" cy="3889326"/>
          </a:xfrm>
          <a:prstGeom prst="rect">
            <a:avLst/>
          </a:prstGeom>
        </p:spPr>
      </p:pic>
      <p:pic>
        <p:nvPicPr>
          <p:cNvPr id="5" name="Picture 2" descr="Ville de Montréal (35 Pierce) - MAXIMETAL">
            <a:extLst>
              <a:ext uri="{FF2B5EF4-FFF2-40B4-BE49-F238E27FC236}">
                <a16:creationId xmlns:a16="http://schemas.microsoft.com/office/drawing/2014/main" id="{EF53D24D-AF6F-7C25-4FAE-113615C1B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2769" r="564" b="4623"/>
          <a:stretch/>
        </p:blipFill>
        <p:spPr bwMode="auto">
          <a:xfrm>
            <a:off x="87397" y="1322240"/>
            <a:ext cx="2160240" cy="11775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EF3F89-A2D5-F913-1F2B-0B94C1F7F6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" r="4830"/>
          <a:stretch/>
        </p:blipFill>
        <p:spPr>
          <a:xfrm>
            <a:off x="87397" y="2571750"/>
            <a:ext cx="2160240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feu, transport, véhicule, roue&#10;&#10;Description générée automatiquement">
            <a:extLst>
              <a:ext uri="{FF2B5EF4-FFF2-40B4-BE49-F238E27FC236}">
                <a16:creationId xmlns:a16="http://schemas.microsoft.com/office/drawing/2014/main" id="{D7C88D52-7549-75D3-5177-F43F36FA6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3" y="4011910"/>
            <a:ext cx="2181967" cy="12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83868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">
  <a:themeElements>
    <a:clrScheme name="SIMSPVM">
      <a:dk1>
        <a:srgbClr val="000000"/>
      </a:dk1>
      <a:lt1>
        <a:srgbClr val="FFFFFF"/>
      </a:lt1>
      <a:dk2>
        <a:srgbClr val="001326"/>
      </a:dk2>
      <a:lt2>
        <a:srgbClr val="EEECE1"/>
      </a:lt2>
      <a:accent1>
        <a:srgbClr val="FF9300"/>
      </a:accent1>
      <a:accent2>
        <a:srgbClr val="D22329"/>
      </a:accent2>
      <a:accent3>
        <a:srgbClr val="FFFFFF"/>
      </a:accent3>
      <a:accent4>
        <a:srgbClr val="000000"/>
      </a:accent4>
      <a:accent5>
        <a:srgbClr val="E5E6E5"/>
      </a:accent5>
      <a:accent6>
        <a:srgbClr val="0075E7"/>
      </a:accent6>
      <a:hlink>
        <a:srgbClr val="0000FF"/>
      </a:hlink>
      <a:folHlink>
        <a:srgbClr val="800080"/>
      </a:folHlink>
    </a:clrScheme>
    <a:fontScheme name="2_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10911</TotalTime>
  <Words>130</Words>
  <Application>Microsoft Office PowerPoint</Application>
  <PresentationFormat>Affichage à l'écran (16:9)</PresentationFormat>
  <Paragraphs>36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2_Thème Office</vt:lpstr>
      <vt:lpstr>Présentation du SIM pour le Village de Senneville</vt:lpstr>
      <vt:lpstr>Présentation PowerPoint</vt:lpstr>
      <vt:lpstr>LE SIM EN 4 CENTRES DE SERVICE</vt:lpstr>
      <vt:lpstr>STATISTIQUES VILLAGE DE SENNEVILLE</vt:lpstr>
      <vt:lpstr>STATISTIQUES VILLAGE DE SENNEVILLE</vt:lpstr>
      <vt:lpstr>STATISTIQUES VILLAGE DE SENNEVILLE</vt:lpstr>
      <vt:lpstr>DIVISION 1</vt:lpstr>
      <vt:lpstr>DIVISION 1</vt:lpstr>
      <vt:lpstr>CASERNE 51</vt:lpstr>
      <vt:lpstr>CASERNE 59</vt:lpstr>
      <vt:lpstr>CASERNE 52</vt:lpstr>
      <vt:lpstr>INCENDIES DE BÂTIMENT</vt:lpstr>
      <vt:lpstr>INTERVENTION</vt:lpstr>
      <vt:lpstr>PRÉSENTATION DU SIM</vt:lpstr>
      <vt:lpstr>Merci de votre collaboration!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</dc:creator>
  <cp:lastModifiedBy>Patrice BERTHIAUME</cp:lastModifiedBy>
  <cp:revision>660</cp:revision>
  <cp:lastPrinted>2012-08-10T21:20:22Z</cp:lastPrinted>
  <dcterms:created xsi:type="dcterms:W3CDTF">2012-07-31T15:12:29Z</dcterms:created>
  <dcterms:modified xsi:type="dcterms:W3CDTF">2024-08-29T11:12:28Z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2024-08-22T10:44:08Z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9f15d2dc-8753-4f83-aac2-a58288d3a4bc</vt:lpwstr>
  </property>
  <property fmtid="{D5CDD505-2E9C-101B-9397-08002B2CF9AE}" pid="7" name="MSIP_Label_defa4170-0d19-0005-0004-bc88714345d2_ActionId">
    <vt:lpwstr>8af99b30-6d9c-4a61-986a-bca40ebd01af</vt:lpwstr>
  </property>
  <property fmtid="{D5CDD505-2E9C-101B-9397-08002B2CF9AE}" pid="8" name="MSIP_Label_defa4170-0d19-0005-0004-bc88714345d2_ContentBits">
    <vt:lpwstr>0</vt:lpwstr>
  </property>
</Properties>
</file>